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handoutMasterIdLst>
    <p:handoutMasterId r:id="rId23"/>
  </p:handoutMasterIdLst>
  <p:sldIdLst>
    <p:sldId id="256" r:id="rId2"/>
    <p:sldId id="388" r:id="rId3"/>
    <p:sldId id="427" r:id="rId4"/>
    <p:sldId id="360" r:id="rId5"/>
    <p:sldId id="428" r:id="rId6"/>
    <p:sldId id="344" r:id="rId7"/>
    <p:sldId id="391" r:id="rId8"/>
    <p:sldId id="429" r:id="rId9"/>
    <p:sldId id="396" r:id="rId10"/>
    <p:sldId id="435" r:id="rId11"/>
    <p:sldId id="430" r:id="rId12"/>
    <p:sldId id="431" r:id="rId13"/>
    <p:sldId id="407" r:id="rId14"/>
    <p:sldId id="432" r:id="rId15"/>
    <p:sldId id="433" r:id="rId16"/>
    <p:sldId id="402" r:id="rId17"/>
    <p:sldId id="401" r:id="rId18"/>
    <p:sldId id="400" r:id="rId19"/>
    <p:sldId id="413" r:id="rId20"/>
    <p:sldId id="434" r:id="rId21"/>
  </p:sldIdLst>
  <p:sldSz cx="9144000" cy="6858000" type="screen4x3"/>
  <p:notesSz cx="6799263" cy="9929813"/>
  <p:defaultTextStyle>
    <a:defPPr>
      <a:defRPr lang="en-A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3127">
          <p15:clr>
            <a:srgbClr val="A4A3A4"/>
          </p15:clr>
        </p15:guide>
        <p15:guide id="2" pos="2142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84" autoAdjust="0"/>
    <p:restoredTop sz="82599" autoAdjust="0"/>
  </p:normalViewPr>
  <p:slideViewPr>
    <p:cSldViewPr>
      <p:cViewPr varScale="1">
        <p:scale>
          <a:sx n="97" d="100"/>
          <a:sy n="97" d="100"/>
        </p:scale>
        <p:origin x="-2034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71" d="100"/>
          <a:sy n="71" d="100"/>
        </p:scale>
        <p:origin x="-3043" y="-77"/>
      </p:cViewPr>
      <p:guideLst>
        <p:guide orient="horz" pos="3127"/>
        <p:guide pos="2142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136" cy="496412"/>
          </a:xfrm>
          <a:prstGeom prst="rect">
            <a:avLst/>
          </a:prstGeom>
        </p:spPr>
        <p:txBody>
          <a:bodyPr vert="horz" lIns="91339" tIns="45670" rIns="91339" bIns="45670" rtlCol="0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1542" y="0"/>
            <a:ext cx="2946136" cy="496412"/>
          </a:xfrm>
          <a:prstGeom prst="rect">
            <a:avLst/>
          </a:prstGeom>
        </p:spPr>
        <p:txBody>
          <a:bodyPr vert="horz" lIns="91339" tIns="45670" rIns="91339" bIns="45670" rtlCol="0"/>
          <a:lstStyle>
            <a:lvl1pPr algn="r">
              <a:defRPr sz="1200"/>
            </a:lvl1pPr>
          </a:lstStyle>
          <a:p>
            <a:fld id="{7CF063DF-F591-4C15-8300-ACA9C8402A89}" type="datetimeFigureOut">
              <a:rPr lang="en-AU" smtClean="0"/>
              <a:t>02/06/2020</a:t>
            </a:fld>
            <a:endParaRPr lang="en-A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31816"/>
            <a:ext cx="2946136" cy="496411"/>
          </a:xfrm>
          <a:prstGeom prst="rect">
            <a:avLst/>
          </a:prstGeom>
        </p:spPr>
        <p:txBody>
          <a:bodyPr vert="horz" lIns="91339" tIns="45670" rIns="91339" bIns="45670" rtlCol="0" anchor="b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1542" y="9431816"/>
            <a:ext cx="2946136" cy="496411"/>
          </a:xfrm>
          <a:prstGeom prst="rect">
            <a:avLst/>
          </a:prstGeom>
        </p:spPr>
        <p:txBody>
          <a:bodyPr vert="horz" lIns="91339" tIns="45670" rIns="91339" bIns="45670" rtlCol="0" anchor="b"/>
          <a:lstStyle>
            <a:lvl1pPr algn="r">
              <a:defRPr sz="1200"/>
            </a:lvl1pPr>
          </a:lstStyle>
          <a:p>
            <a:fld id="{AAA16626-59D4-48AF-88FC-8EBC68E98AB5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99111854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136" cy="496412"/>
          </a:xfrm>
          <a:prstGeom prst="rect">
            <a:avLst/>
          </a:prstGeom>
        </p:spPr>
        <p:txBody>
          <a:bodyPr vert="horz" lIns="91339" tIns="45670" rIns="91339" bIns="45670" rtlCol="0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1542" y="0"/>
            <a:ext cx="2946136" cy="496412"/>
          </a:xfrm>
          <a:prstGeom prst="rect">
            <a:avLst/>
          </a:prstGeom>
        </p:spPr>
        <p:txBody>
          <a:bodyPr vert="horz" lIns="91339" tIns="45670" rIns="91339" bIns="45670" rtlCol="0"/>
          <a:lstStyle>
            <a:lvl1pPr algn="r">
              <a:defRPr sz="1200"/>
            </a:lvl1pPr>
          </a:lstStyle>
          <a:p>
            <a:fld id="{E34E13C0-2A21-4099-BD8D-24D1397DC35E}" type="datetimeFigureOut">
              <a:rPr lang="en-AU" smtClean="0"/>
              <a:t>02/06/2020</a:t>
            </a:fld>
            <a:endParaRPr lang="en-AU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19163" y="746125"/>
            <a:ext cx="4960937" cy="3721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339" tIns="45670" rIns="91339" bIns="45670" rtlCol="0" anchor="ctr"/>
          <a:lstStyle/>
          <a:p>
            <a:endParaRPr lang="en-AU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0244" y="4716701"/>
            <a:ext cx="5438776" cy="4467702"/>
          </a:xfrm>
          <a:prstGeom prst="rect">
            <a:avLst/>
          </a:prstGeom>
        </p:spPr>
        <p:txBody>
          <a:bodyPr vert="horz" lIns="91339" tIns="45670" rIns="91339" bIns="4567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31816"/>
            <a:ext cx="2946136" cy="496411"/>
          </a:xfrm>
          <a:prstGeom prst="rect">
            <a:avLst/>
          </a:prstGeom>
        </p:spPr>
        <p:txBody>
          <a:bodyPr vert="horz" lIns="91339" tIns="45670" rIns="91339" bIns="45670" rtlCol="0" anchor="b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1542" y="9431816"/>
            <a:ext cx="2946136" cy="496411"/>
          </a:xfrm>
          <a:prstGeom prst="rect">
            <a:avLst/>
          </a:prstGeom>
        </p:spPr>
        <p:txBody>
          <a:bodyPr vert="horz" lIns="91339" tIns="45670" rIns="91339" bIns="45670" rtlCol="0" anchor="b"/>
          <a:lstStyle>
            <a:lvl1pPr algn="r">
              <a:defRPr sz="1200"/>
            </a:lvl1pPr>
          </a:lstStyle>
          <a:p>
            <a:fld id="{0516CC9B-3770-4973-8861-B09C0BF1B2CF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13636088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16CC9B-3770-4973-8861-B09C0BF1B2CF}" type="slidenum">
              <a:rPr lang="en-AU" smtClean="0"/>
              <a:t>1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24134945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None/>
            </a:pPr>
            <a:endParaRPr lang="en-US" sz="1200" dirty="0">
              <a:solidFill>
                <a:srgbClr val="000000"/>
              </a:solidFill>
            </a:endParaRPr>
          </a:p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16CC9B-3770-4973-8861-B09C0BF1B2CF}" type="slidenum">
              <a:rPr lang="en-AU" smtClean="0"/>
              <a:t>11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75110686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16CC9B-3770-4973-8861-B09C0BF1B2CF}" type="slidenum">
              <a:rPr lang="en-AU" smtClean="0"/>
              <a:t>12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99385283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None/>
            </a:pPr>
            <a:endParaRPr lang="en-US" sz="1200" dirty="0">
              <a:solidFill>
                <a:srgbClr val="000000"/>
              </a:solidFill>
            </a:endParaRPr>
          </a:p>
          <a:p>
            <a:endParaRPr lang="en-AU" baseline="0" dirty="0"/>
          </a:p>
          <a:p>
            <a:pPr>
              <a:buFont typeface="Wingdings" panose="05000000000000000000" pitchFamily="2" charset="2"/>
              <a:buChar char="§"/>
            </a:pPr>
            <a:endParaRPr lang="en-US" sz="1200" dirty="0">
              <a:solidFill>
                <a:srgbClr val="000000"/>
              </a:solidFill>
            </a:endParaRPr>
          </a:p>
          <a:p>
            <a:pPr>
              <a:buFont typeface="Wingdings" panose="05000000000000000000" pitchFamily="2" charset="2"/>
              <a:buChar char="§"/>
            </a:pPr>
            <a:endParaRPr lang="en-US" sz="1200" dirty="0"/>
          </a:p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16CC9B-3770-4973-8861-B09C0BF1B2CF}" type="slidenum">
              <a:rPr lang="en-AU" smtClean="0"/>
              <a:t>13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96226875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16CC9B-3770-4973-8861-B09C0BF1B2CF}" type="slidenum">
              <a:rPr lang="en-AU" smtClean="0"/>
              <a:t>14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720776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16CC9B-3770-4973-8861-B09C0BF1B2CF}" type="slidenum">
              <a:rPr lang="en-AU" smtClean="0"/>
              <a:t>16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03126242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16CC9B-3770-4973-8861-B09C0BF1B2CF}" type="slidenum">
              <a:rPr lang="en-AU" smtClean="0"/>
              <a:t>17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03126242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16CC9B-3770-4973-8861-B09C0BF1B2CF}" type="slidenum">
              <a:rPr lang="en-AU" smtClean="0"/>
              <a:t>18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03126242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16CC9B-3770-4973-8861-B09C0BF1B2CF}" type="slidenum">
              <a:rPr lang="en-AU" smtClean="0"/>
              <a:t>19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66549389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16CC9B-3770-4973-8861-B09C0BF1B2CF}" type="slidenum">
              <a:rPr lang="en-AU" smtClean="0"/>
              <a:t>20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31524479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16CC9B-3770-4973-8861-B09C0BF1B2CF}" type="slidenum">
              <a:rPr lang="en-AU" smtClean="0"/>
              <a:t>2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20367841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16CC9B-3770-4973-8861-B09C0BF1B2CF}" type="slidenum">
              <a:rPr lang="en-AU" smtClean="0"/>
              <a:t>3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82535701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r>
              <a:rPr lang="en-AU" baseline="0" dirty="0"/>
              <a:t/>
            </a:r>
            <a:br>
              <a:rPr lang="en-AU" baseline="0" dirty="0"/>
            </a:br>
            <a:r>
              <a:rPr lang="en-AU" b="1" baseline="0" dirty="0"/>
              <a:t/>
            </a:r>
            <a:br>
              <a:rPr lang="en-AU" b="1" baseline="0" dirty="0"/>
            </a:br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16CC9B-3770-4973-8861-B09C0BF1B2CF}" type="slidenum">
              <a:rPr lang="en-AU" smtClean="0"/>
              <a:t>4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03126242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lvl="0" indent="-171450">
              <a:buFontTx/>
              <a:buChar char="-"/>
            </a:pPr>
            <a:endParaRPr lang="en-AU" sz="1200" dirty="0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16CC9B-3770-4973-8861-B09C0BF1B2CF}" type="slidenum">
              <a:rPr lang="en-AU" smtClean="0"/>
              <a:t>6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03126242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16CC9B-3770-4973-8861-B09C0BF1B2CF}" type="slidenum">
              <a:rPr lang="en-AU" smtClean="0"/>
              <a:t>7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03126242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16CC9B-3770-4973-8861-B09C0BF1B2CF}" type="slidenum">
              <a:rPr lang="en-AU" smtClean="0"/>
              <a:t>8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01381399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16CC9B-3770-4973-8861-B09C0BF1B2CF}" type="slidenum">
              <a:rPr lang="en-AU" smtClean="0"/>
              <a:t>9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03126242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16CC9B-3770-4973-8861-B09C0BF1B2CF}" type="slidenum">
              <a:rPr lang="en-AU" smtClean="0"/>
              <a:t>10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10237365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51279951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4231072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459412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459412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2511857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9497494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9975975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1338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1338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0339551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6755098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1897019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466498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239998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0261201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1" name="Picture 7"/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978525"/>
            <a:ext cx="9144000" cy="879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AU" alt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133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AU" altLang="en-US"/>
              <a:t>Click to edit Master text styles</a:t>
            </a:r>
          </a:p>
          <a:p>
            <a:pPr lvl="1"/>
            <a:r>
              <a:rPr lang="en-AU" altLang="en-US"/>
              <a:t>Second level</a:t>
            </a:r>
          </a:p>
          <a:p>
            <a:pPr lvl="2"/>
            <a:r>
              <a:rPr lang="en-AU" altLang="en-US"/>
              <a:t>Third level</a:t>
            </a:r>
          </a:p>
          <a:p>
            <a:pPr lvl="3"/>
            <a:r>
              <a:rPr lang="en-AU" altLang="en-US"/>
              <a:t>Fourth level</a:t>
            </a:r>
          </a:p>
          <a:p>
            <a:pPr lvl="4"/>
            <a:r>
              <a:rPr lang="en-AU" altLang="en-US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4.xml"/><Relationship Id="rId4" Type="http://schemas.openxmlformats.org/officeDocument/2006/relationships/hyperlink" Target="mailto:cityofryde@ryde.nsw.gov.au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97564"/>
            <a:ext cx="9143999" cy="6057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8032" y="404664"/>
            <a:ext cx="7772400" cy="1368152"/>
          </a:xfrm>
        </p:spPr>
        <p:txBody>
          <a:bodyPr/>
          <a:lstStyle/>
          <a:p>
            <a:r>
              <a:rPr lang="en-US" altLang="en-US" sz="3600" b="1" dirty="0">
                <a:solidFill>
                  <a:schemeClr val="bg1"/>
                </a:solidFill>
              </a:rPr>
              <a:t>LOCAL GOVERNMENT </a:t>
            </a:r>
            <a:br>
              <a:rPr lang="en-US" altLang="en-US" sz="3600" b="1" dirty="0">
                <a:solidFill>
                  <a:schemeClr val="bg1"/>
                </a:solidFill>
              </a:rPr>
            </a:br>
            <a:r>
              <a:rPr lang="en-US" altLang="en-US" sz="3600" b="1" dirty="0">
                <a:solidFill>
                  <a:schemeClr val="bg1"/>
                </a:solidFill>
              </a:rPr>
              <a:t>&amp; FOOD SAFETY </a:t>
            </a:r>
          </a:p>
        </p:txBody>
      </p:sp>
      <p:sp>
        <p:nvSpPr>
          <p:cNvPr id="2" name="AutoShape 2" descr="27 of the Most Successful Small Town Business Ideas | Small town ...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AU"/>
          </a:p>
        </p:txBody>
      </p:sp>
      <p:sp>
        <p:nvSpPr>
          <p:cNvPr id="3" name="AutoShape 4" descr="Home based food business.jpg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AU"/>
          </a:p>
        </p:txBody>
      </p:sp>
      <p:sp>
        <p:nvSpPr>
          <p:cNvPr id="4" name="AutoShape 6" descr="Home based food business.jpg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AU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9981" y="269776"/>
            <a:ext cx="8229600" cy="1143000"/>
          </a:xfrm>
        </p:spPr>
        <p:txBody>
          <a:bodyPr/>
          <a:lstStyle/>
          <a:p>
            <a:pPr lvl="1" algn="l"/>
            <a:r>
              <a:rPr lang="en-AU" sz="2400" b="1" dirty="0">
                <a:solidFill>
                  <a:srgbClr val="000000"/>
                </a:solidFill>
              </a:rPr>
              <a:t>FOOD HANDLING – Protection from contamination:</a:t>
            </a:r>
            <a:endParaRPr lang="en-AU" sz="2400" dirty="0"/>
          </a:p>
        </p:txBody>
      </p:sp>
      <p:sp>
        <p:nvSpPr>
          <p:cNvPr id="8" name="TextBox 7"/>
          <p:cNvSpPr txBox="1"/>
          <p:nvPr/>
        </p:nvSpPr>
        <p:spPr>
          <a:xfrm>
            <a:off x="4788024" y="1628800"/>
            <a:ext cx="4075995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Separate utensils and equipment for raw foods vs ready to eat foods</a:t>
            </a:r>
            <a:br>
              <a:rPr lang="en-US" dirty="0"/>
            </a:b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err="1"/>
              <a:t>Sanitise</a:t>
            </a:r>
            <a:r>
              <a:rPr lang="en-US" dirty="0"/>
              <a:t> utensils and food processing equipment effectively after use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err="1">
                <a:solidFill>
                  <a:srgbClr val="000000"/>
                </a:solidFill>
              </a:rPr>
              <a:t>Minimise</a:t>
            </a:r>
            <a:r>
              <a:rPr lang="en-US" dirty="0">
                <a:solidFill>
                  <a:srgbClr val="000000"/>
                </a:solidFill>
              </a:rPr>
              <a:t> unnecessary contact with ready-to-eat food and changing disposable gloves between tasks and discarding after </a:t>
            </a:r>
            <a:r>
              <a:rPr lang="en-US" dirty="0" smtClean="0">
                <a:solidFill>
                  <a:srgbClr val="000000"/>
                </a:solidFill>
              </a:rPr>
              <a:t>use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D585D817-9BF5-4744-8B59-45185D728DF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7158" y="1700808"/>
            <a:ext cx="4633690" cy="30883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092193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/>
          <a:p>
            <a:pPr algn="ctr">
              <a:lnSpc>
                <a:spcPct val="90000"/>
              </a:lnSpc>
              <a:spcAft>
                <a:spcPts val="600"/>
              </a:spcAft>
            </a:pPr>
            <a:r>
              <a:rPr lang="en-AU" sz="3700" b="1">
                <a:solidFill>
                  <a:schemeClr val="tx2"/>
                </a:solidFill>
                <a:latin typeface="+mj-lt"/>
                <a:ea typeface="+mj-ea"/>
                <a:cs typeface="+mj-cs"/>
              </a:rPr>
              <a:t>HAND HYGIENE - Food Safety Controls:</a:t>
            </a:r>
            <a:endParaRPr lang="en-AU" sz="3700">
              <a:solidFill>
                <a:schemeClr val="tx2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7" name="TextBox 6"/>
          <p:cNvSpPr txBox="1"/>
          <p:nvPr/>
        </p:nvSpPr>
        <p:spPr bwMode="auto">
          <a:xfrm>
            <a:off x="457200" y="1600200"/>
            <a:ext cx="4038600" cy="41338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rmAutofit/>
          </a:bodyPr>
          <a:lstStyle/>
          <a:p>
            <a:pPr marL="285750" indent="-285750">
              <a:lnSpc>
                <a:spcPct val="90000"/>
              </a:lnSpc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en-US" sz="2000">
                <a:latin typeface="+mn-lt"/>
              </a:rPr>
              <a:t>Easily accessible for food </a:t>
            </a:r>
            <a:br>
              <a:rPr lang="en-US" sz="2000">
                <a:latin typeface="+mn-lt"/>
              </a:rPr>
            </a:br>
            <a:r>
              <a:rPr lang="en-US" sz="2000">
                <a:latin typeface="+mn-lt"/>
              </a:rPr>
              <a:t>handlers to routinely wash </a:t>
            </a:r>
            <a:br>
              <a:rPr lang="en-US" sz="2000">
                <a:latin typeface="+mn-lt"/>
              </a:rPr>
            </a:br>
            <a:r>
              <a:rPr lang="en-US" sz="2000">
                <a:latin typeface="+mn-lt"/>
              </a:rPr>
              <a:t>hands. </a:t>
            </a:r>
          </a:p>
          <a:p>
            <a:pPr>
              <a:lnSpc>
                <a:spcPct val="90000"/>
              </a:lnSpc>
              <a:spcBef>
                <a:spcPct val="20000"/>
              </a:spcBef>
            </a:pPr>
            <a:endParaRPr lang="en-US" sz="2000">
              <a:latin typeface="+mn-lt"/>
            </a:endParaRPr>
          </a:p>
          <a:p>
            <a:pPr marL="285750" indent="-285750">
              <a:lnSpc>
                <a:spcPct val="90000"/>
              </a:lnSpc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en-US" sz="2000">
                <a:latin typeface="+mn-lt"/>
              </a:rPr>
              <a:t>Hand basins have warm running water, soap and paper towel</a:t>
            </a:r>
            <a:br>
              <a:rPr lang="en-US" sz="2000">
                <a:latin typeface="+mn-lt"/>
              </a:rPr>
            </a:br>
            <a:r>
              <a:rPr lang="en-US" sz="2000">
                <a:latin typeface="+mn-lt"/>
              </a:rPr>
              <a:t> </a:t>
            </a:r>
          </a:p>
          <a:p>
            <a:pPr marL="285750" indent="-285750">
              <a:lnSpc>
                <a:spcPct val="90000"/>
              </a:lnSpc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en-US" sz="2000">
                <a:latin typeface="+mn-lt"/>
              </a:rPr>
              <a:t>Hands washed after changing </a:t>
            </a:r>
            <a:br>
              <a:rPr lang="en-US" sz="2000">
                <a:latin typeface="+mn-lt"/>
              </a:rPr>
            </a:br>
            <a:r>
              <a:rPr lang="en-US" sz="2000">
                <a:latin typeface="+mn-lt"/>
              </a:rPr>
              <a:t>activity or touching money, hair, face or immediately after the toilet. </a:t>
            </a:r>
            <a:br>
              <a:rPr lang="en-US" sz="2000">
                <a:latin typeface="+mn-lt"/>
              </a:rPr>
            </a:br>
            <a:endParaRPr lang="en-US" sz="2000">
              <a:latin typeface="+mn-lt"/>
            </a:endParaRPr>
          </a:p>
          <a:p>
            <a:pPr>
              <a:lnSpc>
                <a:spcPct val="90000"/>
              </a:lnSpc>
              <a:spcBef>
                <a:spcPct val="20000"/>
              </a:spcBef>
            </a:pPr>
            <a:endParaRPr lang="en-US" sz="2000">
              <a:latin typeface="+mn-lt"/>
            </a:endParaRPr>
          </a:p>
          <a:p>
            <a:pPr>
              <a:lnSpc>
                <a:spcPct val="90000"/>
              </a:lnSpc>
              <a:spcBef>
                <a:spcPct val="20000"/>
              </a:spcBef>
            </a:pPr>
            <a:endParaRPr lang="en-US" sz="2000">
              <a:latin typeface="+mn-lt"/>
            </a:endParaRPr>
          </a:p>
          <a:p>
            <a:pPr marL="285750" indent="-285750">
              <a:lnSpc>
                <a:spcPct val="90000"/>
              </a:lnSpc>
              <a:spcBef>
                <a:spcPct val="20000"/>
              </a:spcBef>
              <a:buFont typeface="Arial" panose="020B0604020202020204" pitchFamily="34" charset="0"/>
              <a:buChar char="•"/>
            </a:pPr>
            <a:endParaRPr lang="en-AU" sz="2000">
              <a:latin typeface="+mn-lt"/>
            </a:endParaRPr>
          </a:p>
        </p:txBody>
      </p:sp>
      <p:pic>
        <p:nvPicPr>
          <p:cNvPr id="8" name="Picture 2" descr="PC181163">
            <a:extLst>
              <a:ext uri="{FF2B5EF4-FFF2-40B4-BE49-F238E27FC236}">
                <a16:creationId xmlns:a16="http://schemas.microsoft.com/office/drawing/2014/main" xmlns="" id="{D5D29A48-9E24-4E74-B3D8-81D85E0DE6F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877" r="2" b="5608"/>
          <a:stretch/>
        </p:blipFill>
        <p:spPr bwMode="auto">
          <a:xfrm>
            <a:off x="4648200" y="1600200"/>
            <a:ext cx="4038600" cy="413385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4254490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755576" y="548680"/>
            <a:ext cx="710745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AU" sz="2400" b="1" dirty="0">
                <a:solidFill>
                  <a:srgbClr val="000000"/>
                </a:solidFill>
              </a:rPr>
              <a:t>HEALTH AND HYGIENE - Food Safety Controls:</a:t>
            </a:r>
            <a:endParaRPr lang="en-AU" sz="2400" dirty="0"/>
          </a:p>
        </p:txBody>
      </p:sp>
      <p:sp>
        <p:nvSpPr>
          <p:cNvPr id="8" name="TextBox 7"/>
          <p:cNvSpPr txBox="1"/>
          <p:nvPr/>
        </p:nvSpPr>
        <p:spPr>
          <a:xfrm>
            <a:off x="5158383" y="1443841"/>
            <a:ext cx="3888432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Sick or ill staff must stay home</a:t>
            </a:r>
            <a:br>
              <a:rPr lang="en-US" dirty="0"/>
            </a:b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Washing of hands routinely and</a:t>
            </a:r>
            <a:br>
              <a:rPr lang="en-US" dirty="0"/>
            </a:br>
            <a:r>
              <a:rPr lang="en-US" dirty="0"/>
              <a:t>between activities or returning to work after a </a:t>
            </a:r>
            <a:r>
              <a:rPr lang="en-US" dirty="0" smtClean="0"/>
              <a:t>break </a:t>
            </a: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Do not eat, drink or smoke when in the kitchen or handling food</a:t>
            </a:r>
            <a:br>
              <a:rPr lang="en-US" dirty="0"/>
            </a:b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Change food handling gloves regularly and after handling raw foods</a:t>
            </a:r>
          </a:p>
          <a:p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395536" y="4653136"/>
            <a:ext cx="44896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000000"/>
                </a:solidFill>
              </a:rPr>
              <a:t> </a:t>
            </a:r>
            <a:endParaRPr lang="en-AU" dirty="0"/>
          </a:p>
        </p:txBody>
      </p:sp>
      <p:sp>
        <p:nvSpPr>
          <p:cNvPr id="2" name="AutoShape 2" descr="Wash Your Lyrics: Viral site puts coronavirus handwashing tips to ...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AU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1439582"/>
            <a:ext cx="4720386" cy="35357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813536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188640"/>
            <a:ext cx="8219256" cy="850106"/>
          </a:xfrm>
        </p:spPr>
        <p:txBody>
          <a:bodyPr/>
          <a:lstStyle/>
          <a:p>
            <a:pPr algn="l"/>
            <a:r>
              <a:rPr lang="en-US" sz="2400" b="1" dirty="0">
                <a:latin typeface="+mn-lt"/>
              </a:rPr>
              <a:t>CLEAING</a:t>
            </a:r>
            <a:r>
              <a:rPr lang="en-US" sz="2400" b="1" dirty="0"/>
              <a:t> &amp; SANITISING – Food Safety Control. </a:t>
            </a:r>
            <a:endParaRPr lang="en-AU" sz="2400" b="1" dirty="0"/>
          </a:p>
        </p:txBody>
      </p:sp>
      <p:pic>
        <p:nvPicPr>
          <p:cNvPr id="6" name="Content Placeholder 3"/>
          <p:cNvPicPr>
            <a:picLocks noGrp="1" noChangeAspect="1"/>
          </p:cNvPicPr>
          <p:nvPr>
            <p:ph sz="half" idx="2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099" t="13537" r="2965" b="6656"/>
          <a:stretch/>
        </p:blipFill>
        <p:spPr>
          <a:xfrm rot="16200000">
            <a:off x="-38947" y="1653907"/>
            <a:ext cx="4032447" cy="3019464"/>
          </a:xfrm>
        </p:spPr>
      </p:pic>
      <p:sp>
        <p:nvSpPr>
          <p:cNvPr id="5" name="TextBox 4"/>
          <p:cNvSpPr txBox="1"/>
          <p:nvPr/>
        </p:nvSpPr>
        <p:spPr>
          <a:xfrm>
            <a:off x="3707904" y="1052736"/>
            <a:ext cx="5322252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dirty="0"/>
              <a:t>Cleaning and sanitising are separate procedures.</a:t>
            </a:r>
            <a:br>
              <a:rPr lang="en-AU" dirty="0"/>
            </a:br>
            <a:r>
              <a:rPr lang="en-US" dirty="0"/>
              <a:t>Definitions from the Food Standards Code - </a:t>
            </a:r>
            <a:br>
              <a:rPr lang="en-US" dirty="0"/>
            </a:br>
            <a:r>
              <a:rPr lang="en-AU" dirty="0"/>
              <a:t/>
            </a:r>
            <a:br>
              <a:rPr lang="en-AU" dirty="0"/>
            </a:br>
            <a:r>
              <a:rPr lang="en-AU" b="1" dirty="0"/>
              <a:t>Cleaning: </a:t>
            </a:r>
            <a:r>
              <a:rPr lang="en-AU" dirty="0"/>
              <a:t>“A process that removes visible contamination such as food waste, dirt and grease from a surface, usually using water and </a:t>
            </a:r>
            <a:r>
              <a:rPr lang="en-AU" dirty="0" smtClean="0"/>
              <a:t>detergent” </a:t>
            </a:r>
            <a:r>
              <a:rPr lang="en-AU" dirty="0"/>
              <a:t/>
            </a:r>
            <a:br>
              <a:rPr lang="en-AU" dirty="0"/>
            </a:br>
            <a:r>
              <a:rPr lang="en-AU" dirty="0"/>
              <a:t/>
            </a:r>
            <a:br>
              <a:rPr lang="en-AU" dirty="0"/>
            </a:br>
            <a:r>
              <a:rPr lang="en-AU" b="1" dirty="0"/>
              <a:t>Sanitising: </a:t>
            </a:r>
            <a:r>
              <a:rPr lang="en-AU" dirty="0"/>
              <a:t>“A process that destroys microorganisms, reducing the numbers present on a surface to a safe </a:t>
            </a:r>
            <a:r>
              <a:rPr lang="en-AU" dirty="0" smtClean="0"/>
              <a:t>level”</a:t>
            </a:r>
            <a:r>
              <a:rPr lang="en-AU" dirty="0"/>
              <a:t/>
            </a:r>
            <a:br>
              <a:rPr lang="en-AU" dirty="0"/>
            </a:br>
            <a:r>
              <a:rPr lang="en-AU" dirty="0"/>
              <a:t/>
            </a:r>
            <a:br>
              <a:rPr lang="en-AU" dirty="0"/>
            </a:br>
            <a:r>
              <a:rPr lang="en-AU" dirty="0"/>
              <a:t>NOTE. Best practice is to apply a chemical sanitiser, only after thorough </a:t>
            </a:r>
            <a:r>
              <a:rPr lang="en-AU" dirty="0" smtClean="0"/>
              <a:t>cleaning </a:t>
            </a:r>
            <a:r>
              <a:rPr lang="en-AU" dirty="0"/>
              <a:t/>
            </a:r>
            <a:br>
              <a:rPr lang="en-AU" dirty="0"/>
            </a:br>
            <a:r>
              <a:rPr lang="en-AU" dirty="0"/>
              <a:t/>
            </a:r>
            <a:br>
              <a:rPr lang="en-AU" dirty="0"/>
            </a:b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79387157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28766" y="344013"/>
            <a:ext cx="881523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AU" sz="2400" b="1" dirty="0">
                <a:solidFill>
                  <a:srgbClr val="000000"/>
                </a:solidFill>
              </a:rPr>
              <a:t>DESIGN CONSTRUCTION &amp; PESTS - Food Safety Controls:</a:t>
            </a:r>
            <a:endParaRPr lang="en-AU" sz="2400" dirty="0"/>
          </a:p>
        </p:txBody>
      </p:sp>
      <p:pic>
        <p:nvPicPr>
          <p:cNvPr id="6" name="Content Placeholder 4"/>
          <p:cNvPicPr>
            <a:picLocks noGrp="1" noChangeAspect="1"/>
          </p:cNvPicPr>
          <p:nvPr>
            <p:ph sz="half" idx="2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400" t="18158" r="18182" b="17400"/>
          <a:stretch/>
        </p:blipFill>
        <p:spPr>
          <a:xfrm>
            <a:off x="323528" y="1268760"/>
            <a:ext cx="4072850" cy="2888547"/>
          </a:xfrm>
        </p:spPr>
      </p:pic>
      <p:sp>
        <p:nvSpPr>
          <p:cNvPr id="9" name="TextBox 8"/>
          <p:cNvSpPr txBox="1"/>
          <p:nvPr/>
        </p:nvSpPr>
        <p:spPr>
          <a:xfrm>
            <a:off x="4499992" y="1196753"/>
            <a:ext cx="4392488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The design, construction and equipment must be appropriate for the intended use and facilitate easy </a:t>
            </a:r>
            <a:r>
              <a:rPr lang="en-US" dirty="0" smtClean="0"/>
              <a:t>cleaning 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Poor design, construction or build quality commonly results in poor cleaning and increased food contamination risks for inadequate space to prepare foods safely</a:t>
            </a:r>
            <a:br>
              <a:rPr lang="en-US" dirty="0"/>
            </a:b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dirty="0"/>
              <a:t>Must take all practicable measures to </a:t>
            </a:r>
            <a:br>
              <a:rPr lang="en-AU" dirty="0"/>
            </a:br>
            <a:r>
              <a:rPr lang="en-AU" dirty="0"/>
              <a:t>prevent pests entering the food </a:t>
            </a:r>
            <a:r>
              <a:rPr lang="en-AU" dirty="0" smtClean="0"/>
              <a:t>premises</a:t>
            </a:r>
            <a:endParaRPr lang="en-AU" dirty="0"/>
          </a:p>
          <a:p>
            <a:r>
              <a:rPr lang="en-US" dirty="0"/>
              <a:t/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endParaRPr lang="en-AU" dirty="0"/>
          </a:p>
        </p:txBody>
      </p:sp>
      <p:sp>
        <p:nvSpPr>
          <p:cNvPr id="10" name="TextBox 9"/>
          <p:cNvSpPr txBox="1"/>
          <p:nvPr/>
        </p:nvSpPr>
        <p:spPr>
          <a:xfrm>
            <a:off x="102634" y="4365104"/>
            <a:ext cx="4397358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dirty="0"/>
              <a:t>Take all practicable measures to</a:t>
            </a:r>
            <a:br>
              <a:rPr lang="en-AU" dirty="0"/>
            </a:br>
            <a:r>
              <a:rPr lang="en-AU" dirty="0"/>
              <a:t>eradicate and prevent the harbourage </a:t>
            </a:r>
            <a:br>
              <a:rPr lang="en-AU" dirty="0"/>
            </a:br>
            <a:r>
              <a:rPr lang="en-AU" dirty="0"/>
              <a:t>of </a:t>
            </a:r>
            <a:r>
              <a:rPr lang="en-AU" dirty="0" smtClean="0"/>
              <a:t>pests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51641684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28766" y="344013"/>
            <a:ext cx="698749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AU" sz="2400" b="1" dirty="0">
                <a:solidFill>
                  <a:srgbClr val="000000"/>
                </a:solidFill>
              </a:rPr>
              <a:t>WASTE MANAGEMENT- Food Safety Controls:</a:t>
            </a:r>
            <a:endParaRPr lang="en-AU" sz="2400" dirty="0"/>
          </a:p>
        </p:txBody>
      </p:sp>
      <p:pic>
        <p:nvPicPr>
          <p:cNvPr id="6" name="Content Placeholder 8"/>
          <p:cNvPicPr>
            <a:picLocks noGrp="1" noChangeAspect="1"/>
          </p:cNvPicPr>
          <p:nvPr>
            <p:ph sz="half" idx="2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735" t="3877" r="24045" b="1292"/>
          <a:stretch/>
        </p:blipFill>
        <p:spPr>
          <a:xfrm>
            <a:off x="467544" y="1340768"/>
            <a:ext cx="2729109" cy="3744416"/>
          </a:xfrm>
        </p:spPr>
      </p:pic>
      <p:sp>
        <p:nvSpPr>
          <p:cNvPr id="7" name="TextBox 6"/>
          <p:cNvSpPr txBox="1"/>
          <p:nvPr/>
        </p:nvSpPr>
        <p:spPr>
          <a:xfrm>
            <a:off x="3491880" y="1340768"/>
            <a:ext cx="5457456" cy="452431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Poor waste management can impact food </a:t>
            </a:r>
            <a:r>
              <a:rPr lang="en-US" dirty="0" smtClean="0"/>
              <a:t>safety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AU" dirty="0"/>
              <a:t>The waste containers should be stored wholly </a:t>
            </a:r>
            <a:br>
              <a:rPr lang="en-AU" dirty="0"/>
            </a:br>
            <a:r>
              <a:rPr lang="en-AU" dirty="0"/>
              <a:t>on your premises – preferably in a properly </a:t>
            </a:r>
            <a:br>
              <a:rPr lang="en-AU" dirty="0"/>
            </a:br>
            <a:r>
              <a:rPr lang="en-AU" dirty="0"/>
              <a:t>constructed garbage room or covered waste </a:t>
            </a:r>
            <a:br>
              <a:rPr lang="en-AU" dirty="0"/>
            </a:br>
            <a:r>
              <a:rPr lang="en-AU" dirty="0"/>
              <a:t>storage </a:t>
            </a:r>
            <a:r>
              <a:rPr lang="en-AU" dirty="0" smtClean="0"/>
              <a:t>area</a:t>
            </a:r>
            <a:r>
              <a:rPr lang="en-AU" dirty="0"/>
              <a:t/>
            </a:r>
            <a:br>
              <a:rPr lang="en-AU" dirty="0"/>
            </a:br>
            <a:endParaRPr lang="en-AU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dirty="0"/>
              <a:t>Make sure you have adequate bins and </a:t>
            </a:r>
            <a:br>
              <a:rPr lang="en-AU" dirty="0"/>
            </a:br>
            <a:r>
              <a:rPr lang="en-AU" dirty="0"/>
              <a:t>service frequencies </a:t>
            </a:r>
            <a:br>
              <a:rPr lang="en-AU" dirty="0"/>
            </a:br>
            <a:endParaRPr lang="en-AU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dirty="0"/>
              <a:t>Bins left on public land can block </a:t>
            </a:r>
            <a:br>
              <a:rPr lang="en-AU" dirty="0"/>
            </a:br>
            <a:r>
              <a:rPr lang="en-AU" dirty="0"/>
              <a:t>access and will incur a fine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AU" dirty="0"/>
          </a:p>
          <a:p>
            <a:pPr marL="285750" lvl="0" indent="-285750">
              <a:buFont typeface="Arial" panose="020B0604020202020204" pitchFamily="34" charset="0"/>
              <a:buChar char="•"/>
            </a:pPr>
            <a:endParaRPr lang="en-AU" dirty="0"/>
          </a:p>
          <a:p>
            <a:pPr marL="285750" lvl="0" indent="-285750">
              <a:buFont typeface="Arial" panose="020B0604020202020204" pitchFamily="34" charset="0"/>
              <a:buChar char="•"/>
            </a:pPr>
            <a:endParaRPr lang="en-AU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82900996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AU" sz="2400" b="1" dirty="0"/>
              <a:t>SPECIALISED FOODS – Raw Egg products: 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281"/>
          <a:stretch/>
        </p:blipFill>
        <p:spPr>
          <a:xfrm>
            <a:off x="323528" y="1340768"/>
            <a:ext cx="4408046" cy="3312368"/>
          </a:xfrm>
        </p:spPr>
      </p:pic>
      <p:sp>
        <p:nvSpPr>
          <p:cNvPr id="4" name="TextBox 3"/>
          <p:cNvSpPr txBox="1"/>
          <p:nvPr/>
        </p:nvSpPr>
        <p:spPr>
          <a:xfrm>
            <a:off x="4690568" y="1225689"/>
            <a:ext cx="4332444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dirty="0"/>
              <a:t>Significant contributor to foodborne illness in AUS / NSW</a:t>
            </a:r>
            <a:br>
              <a:rPr lang="en-AU" dirty="0"/>
            </a:br>
            <a:endParaRPr lang="en-AU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dirty="0"/>
              <a:t>Salmonella present on the surfaces of eggs and improper handling or cross </a:t>
            </a:r>
            <a:br>
              <a:rPr lang="en-AU" dirty="0"/>
            </a:br>
            <a:r>
              <a:rPr lang="en-AU" dirty="0"/>
              <a:t>contamination can lead to foodborne </a:t>
            </a:r>
            <a:br>
              <a:rPr lang="en-AU" dirty="0"/>
            </a:br>
            <a:r>
              <a:rPr lang="en-AU" dirty="0" smtClean="0"/>
              <a:t>illness </a:t>
            </a:r>
            <a:r>
              <a:rPr lang="en-AU" dirty="0"/>
              <a:t/>
            </a:r>
            <a:br>
              <a:rPr lang="en-AU" dirty="0"/>
            </a:br>
            <a:endParaRPr lang="en-AU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dirty="0"/>
              <a:t>Raw eggs used for sauces or desserts. Substitute with pasteurised eggs or commercially produced </a:t>
            </a:r>
            <a:r>
              <a:rPr lang="en-AU" dirty="0" smtClean="0"/>
              <a:t>products</a:t>
            </a:r>
            <a:endParaRPr lang="en-AU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AU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dirty="0"/>
              <a:t>Salmonella destroyed by heat treatment (cooking) or acidification. Compliance with raw egg </a:t>
            </a:r>
            <a:r>
              <a:rPr lang="en-AU" dirty="0" smtClean="0"/>
              <a:t>guidelines </a:t>
            </a:r>
            <a:endParaRPr lang="en-AU" dirty="0"/>
          </a:p>
          <a:p>
            <a:r>
              <a:rPr lang="en-AU" dirty="0"/>
              <a:t/>
            </a:r>
            <a:br>
              <a:rPr lang="en-AU" dirty="0"/>
            </a:br>
            <a:r>
              <a:rPr lang="en-AU" dirty="0"/>
              <a:t/>
            </a:r>
            <a:br>
              <a:rPr lang="en-AU" dirty="0"/>
            </a:br>
            <a:r>
              <a:rPr lang="en-AU" dirty="0"/>
              <a:t>. </a:t>
            </a:r>
          </a:p>
          <a:p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91428100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88024" y="1268760"/>
            <a:ext cx="4038600" cy="4392488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AU" sz="1800" dirty="0"/>
              <a:t>Prepared in accordance with the Food Safety Guidelines for Sushi</a:t>
            </a:r>
            <a:br>
              <a:rPr lang="en-AU" sz="1800" dirty="0"/>
            </a:br>
            <a:endParaRPr lang="en-AU" sz="1800" dirty="0"/>
          </a:p>
          <a:p>
            <a:pPr>
              <a:buFont typeface="Arial" panose="020B0604020202020204" pitchFamily="34" charset="0"/>
              <a:buChar char="•"/>
            </a:pPr>
            <a:r>
              <a:rPr lang="en-AU" sz="1800" dirty="0"/>
              <a:t>Acidify sushi rice to a pH of 4.6 </a:t>
            </a:r>
            <a:br>
              <a:rPr lang="en-AU" sz="1800" dirty="0"/>
            </a:br>
            <a:endParaRPr lang="en-AU" sz="1800" dirty="0"/>
          </a:p>
          <a:p>
            <a:pPr>
              <a:buFont typeface="Arial" panose="020B0604020202020204" pitchFamily="34" charset="0"/>
              <a:buChar char="•"/>
            </a:pPr>
            <a:r>
              <a:rPr lang="en-AU" sz="1800" dirty="0"/>
              <a:t>Once acidified, rice must be stored covered and can be stored up to 8 hours before </a:t>
            </a:r>
            <a:r>
              <a:rPr lang="en-AU" sz="1800" dirty="0" smtClean="0"/>
              <a:t>disposal </a:t>
            </a:r>
            <a:r>
              <a:rPr lang="en-AU" sz="1800" dirty="0"/>
              <a:t/>
            </a:r>
            <a:br>
              <a:rPr lang="en-AU" sz="1800" dirty="0"/>
            </a:br>
            <a:endParaRPr lang="en-AU" sz="1800" dirty="0"/>
          </a:p>
          <a:p>
            <a:pPr>
              <a:buFont typeface="Arial" panose="020B0604020202020204" pitchFamily="34" charset="0"/>
              <a:buChar char="•"/>
            </a:pPr>
            <a:r>
              <a:rPr lang="en-AU" sz="1800" dirty="0"/>
              <a:t>Sushi can be displayed at room temperature for up to 4 hours and then must be </a:t>
            </a:r>
            <a:r>
              <a:rPr lang="en-AU" sz="1800" dirty="0" smtClean="0"/>
              <a:t>discarded</a:t>
            </a:r>
            <a:r>
              <a:rPr lang="en-AU" sz="1800" dirty="0"/>
              <a:t/>
            </a:r>
            <a:br>
              <a:rPr lang="en-AU" sz="1800" dirty="0"/>
            </a:br>
            <a:endParaRPr lang="en-AU" sz="1800" dirty="0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pPr algn="l"/>
            <a:r>
              <a:rPr lang="en-AU" sz="2400" b="1" dirty="0"/>
              <a:t>SPECIALISED FOODS – Sushi: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5" y="1412776"/>
            <a:ext cx="4032448" cy="30243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265504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73505"/>
            <a:ext cx="8229600" cy="1143000"/>
          </a:xfrm>
        </p:spPr>
        <p:txBody>
          <a:bodyPr/>
          <a:lstStyle/>
          <a:p>
            <a:pPr algn="l"/>
            <a:r>
              <a:rPr lang="en-AU" sz="2400" b="1" dirty="0"/>
              <a:t>SPECIALISED FOODS - Traditional BBQ products: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139952" y="1316505"/>
            <a:ext cx="4038600" cy="4392488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AU" sz="1800" dirty="0"/>
              <a:t>Traditionally prepared BBQ pork, duck and chicken are safe to display at room temperature on the day of preparation until they are </a:t>
            </a:r>
            <a:r>
              <a:rPr lang="en-AU" sz="1800" dirty="0" smtClean="0"/>
              <a:t>cut</a:t>
            </a:r>
            <a:r>
              <a:rPr lang="en-AU" sz="1800" dirty="0"/>
              <a:t/>
            </a:r>
            <a:br>
              <a:rPr lang="en-AU" sz="1800" dirty="0"/>
            </a:br>
            <a:endParaRPr lang="en-AU" sz="1800" dirty="0"/>
          </a:p>
          <a:p>
            <a:pPr>
              <a:buFont typeface="Arial" panose="020B0604020202020204" pitchFamily="34" charset="0"/>
              <a:buChar char="•"/>
            </a:pPr>
            <a:r>
              <a:rPr lang="en-AU" sz="1800" dirty="0"/>
              <a:t>Once cut, the meat must be discarded after 4 </a:t>
            </a:r>
            <a:r>
              <a:rPr lang="en-AU" sz="1800" dirty="0" smtClean="0"/>
              <a:t>hours</a:t>
            </a:r>
            <a:r>
              <a:rPr lang="en-AU" sz="1800" dirty="0"/>
              <a:t/>
            </a:r>
            <a:br>
              <a:rPr lang="en-AU" sz="1800" dirty="0"/>
            </a:br>
            <a:endParaRPr lang="en-AU" sz="1800" dirty="0"/>
          </a:p>
          <a:p>
            <a:pPr>
              <a:buFont typeface="Arial" panose="020B0604020202020204" pitchFamily="34" charset="0"/>
              <a:buChar char="•"/>
            </a:pPr>
            <a:r>
              <a:rPr lang="en-AU" sz="1800" dirty="0"/>
              <a:t>Records or a documented system should be in place to demonstrate food safety compliance e.g. 4 hour food safety </a:t>
            </a:r>
            <a:r>
              <a:rPr lang="en-AU" sz="1800" dirty="0" smtClean="0"/>
              <a:t>rule </a:t>
            </a:r>
            <a:endParaRPr lang="en-AU" sz="1800" dirty="0"/>
          </a:p>
          <a:p>
            <a:endParaRPr lang="en-AU" dirty="0"/>
          </a:p>
        </p:txBody>
      </p:sp>
      <p:pic>
        <p:nvPicPr>
          <p:cNvPr id="6" name="Content Placeholder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312" t="5682" r="55069" b="34453"/>
          <a:stretch/>
        </p:blipFill>
        <p:spPr bwMode="auto">
          <a:xfrm>
            <a:off x="584972" y="1316505"/>
            <a:ext cx="3018839" cy="41553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3994949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sz="2400" b="1" dirty="0">
                <a:solidFill>
                  <a:srgbClr val="000000"/>
                </a:solidFill>
              </a:rPr>
              <a:t>FOOD LABELLING:</a:t>
            </a:r>
            <a:endParaRPr lang="en-AU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988760" y="1209686"/>
            <a:ext cx="4038600" cy="4133850"/>
          </a:xfrm>
        </p:spPr>
        <p:txBody>
          <a:bodyPr/>
          <a:lstStyle/>
          <a:p>
            <a:r>
              <a:rPr lang="en-US" sz="1800" dirty="0"/>
              <a:t>Packaged foods must comply</a:t>
            </a:r>
            <a:br>
              <a:rPr lang="en-US" sz="1800" dirty="0"/>
            </a:br>
            <a:r>
              <a:rPr lang="en-US" sz="1800" dirty="0"/>
              <a:t>with the Food Standards Code</a:t>
            </a:r>
            <a:br>
              <a:rPr lang="en-US" sz="1800" dirty="0"/>
            </a:br>
            <a:endParaRPr lang="en-US" sz="1800" dirty="0"/>
          </a:p>
          <a:p>
            <a:r>
              <a:rPr lang="en-US" sz="1800" dirty="0"/>
              <a:t>Labels must be in </a:t>
            </a:r>
            <a:r>
              <a:rPr lang="en-US" sz="1800" dirty="0" smtClean="0"/>
              <a:t>English</a:t>
            </a:r>
            <a:r>
              <a:rPr lang="en-US" sz="1800" dirty="0"/>
              <a:t/>
            </a:r>
            <a:br>
              <a:rPr lang="en-US" sz="1800" dirty="0"/>
            </a:br>
            <a:endParaRPr lang="en-US" sz="1800" dirty="0"/>
          </a:p>
          <a:p>
            <a:r>
              <a:rPr lang="en-US" sz="1800" dirty="0"/>
              <a:t>Mandatory declarations (Allergens) incl. nuts, dairy, eggs, gluten</a:t>
            </a:r>
          </a:p>
          <a:p>
            <a:pPr marL="0" indent="0">
              <a:buNone/>
            </a:pPr>
            <a:endParaRPr lang="en-US" sz="1800" i="1" dirty="0"/>
          </a:p>
          <a:p>
            <a:r>
              <a:rPr lang="en-US" sz="1800" dirty="0"/>
              <a:t>Prohibition of sale past the “Use-by Date”</a:t>
            </a:r>
            <a:br>
              <a:rPr lang="en-US" sz="1800" dirty="0"/>
            </a:br>
            <a:endParaRPr lang="en-US" sz="1800" dirty="0"/>
          </a:p>
          <a:p>
            <a:r>
              <a:rPr lang="en-US" sz="1800" dirty="0"/>
              <a:t>Certain exemptions apply, food prepared and packaged on the </a:t>
            </a:r>
            <a:r>
              <a:rPr lang="en-US" sz="1800" dirty="0" smtClean="0"/>
              <a:t>premises </a:t>
            </a:r>
            <a:endParaRPr lang="en-US" sz="1800" dirty="0"/>
          </a:p>
          <a:p>
            <a:pPr marL="0" indent="0">
              <a:buNone/>
            </a:pPr>
            <a:r>
              <a:rPr lang="en-US" sz="2000" dirty="0"/>
              <a:t/>
            </a:r>
            <a:br>
              <a:rPr lang="en-US" sz="2000" dirty="0"/>
            </a:br>
            <a:r>
              <a:rPr lang="en-US" sz="2000" dirty="0"/>
              <a:t/>
            </a:r>
            <a:br>
              <a:rPr lang="en-US" sz="2000" dirty="0"/>
            </a:br>
            <a:endParaRPr lang="en-US" sz="2000" dirty="0"/>
          </a:p>
          <a:p>
            <a:endParaRPr lang="en-AU" dirty="0"/>
          </a:p>
        </p:txBody>
      </p:sp>
      <p:pic>
        <p:nvPicPr>
          <p:cNvPr id="7" name="Content Placeholder 3"/>
          <p:cNvPicPr>
            <a:picLocks noGrp="1" noChangeAspect="1"/>
          </p:cNvPicPr>
          <p:nvPr>
            <p:ph sz="half" idx="2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96" t="422" r="10742" b="1365"/>
          <a:stretch/>
        </p:blipFill>
        <p:spPr>
          <a:xfrm>
            <a:off x="323528" y="1340768"/>
            <a:ext cx="4502790" cy="3240360"/>
          </a:xfrm>
        </p:spPr>
      </p:pic>
    </p:spTree>
    <p:extLst>
      <p:ext uri="{BB962C8B-B14F-4D97-AF65-F5344CB8AC3E}">
        <p14:creationId xmlns:p14="http://schemas.microsoft.com/office/powerpoint/2010/main" val="210795095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51520" y="2267055"/>
            <a:ext cx="2880320" cy="801905"/>
          </a:xfrm>
        </p:spPr>
        <p:txBody>
          <a:bodyPr/>
          <a:lstStyle/>
          <a:p>
            <a:pPr algn="l"/>
            <a:r>
              <a:rPr lang="en-US" sz="2400" b="1" dirty="0">
                <a:solidFill>
                  <a:schemeClr val="tx1"/>
                </a:solidFill>
                <a:latin typeface="+mn-lt"/>
              </a:rPr>
              <a:t>LEGISLATION: </a:t>
            </a:r>
            <a:endParaRPr lang="en-AU" sz="2400" b="1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 bwMode="auto">
          <a:xfrm>
            <a:off x="323528" y="274638"/>
            <a:ext cx="7992888" cy="9941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algn="l"/>
            <a:r>
              <a:rPr lang="en-US" sz="2400" b="1" kern="0" dirty="0">
                <a:solidFill>
                  <a:schemeClr val="tx1"/>
                </a:solidFill>
                <a:latin typeface="+mn-lt"/>
              </a:rPr>
              <a:t>WHY does Council inspect food premises?</a:t>
            </a:r>
            <a:endParaRPr lang="en-AU" sz="2400" b="1" kern="0" dirty="0">
              <a:solidFill>
                <a:schemeClr val="tx1"/>
              </a:solidFill>
              <a:latin typeface="+mn-lt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0191" y="4046588"/>
            <a:ext cx="2808807" cy="1869133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460550" y="1268760"/>
            <a:ext cx="814389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dirty="0"/>
              <a:t>To ensure food businesses comply with food safety standards; AND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AU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dirty="0"/>
              <a:t>To protect the health and safety of </a:t>
            </a:r>
            <a:r>
              <a:rPr lang="en-AU" dirty="0" smtClean="0"/>
              <a:t>consumers</a:t>
            </a:r>
            <a:endParaRPr lang="en-AU" dirty="0"/>
          </a:p>
          <a:p>
            <a:endParaRPr lang="en-AU" dirty="0"/>
          </a:p>
        </p:txBody>
      </p:sp>
      <p:sp>
        <p:nvSpPr>
          <p:cNvPr id="11" name="TextBox 10"/>
          <p:cNvSpPr txBox="1"/>
          <p:nvPr/>
        </p:nvSpPr>
        <p:spPr>
          <a:xfrm>
            <a:off x="346482" y="2992884"/>
            <a:ext cx="674579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dirty="0"/>
              <a:t>The NSW retail food industry is subject to requirements under  – </a:t>
            </a:r>
            <a:r>
              <a:rPr lang="en-AU" u="sng" dirty="0">
                <a:solidFill>
                  <a:schemeClr val="accent2"/>
                </a:solidFill>
              </a:rPr>
              <a:t/>
            </a:r>
            <a:br>
              <a:rPr lang="en-AU" u="sng" dirty="0">
                <a:solidFill>
                  <a:schemeClr val="accent2"/>
                </a:solidFill>
              </a:rPr>
            </a:br>
            <a:endParaRPr lang="en-AU" u="sng" dirty="0">
              <a:solidFill>
                <a:schemeClr val="accent2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u="sng" dirty="0">
                <a:solidFill>
                  <a:schemeClr val="accent2"/>
                </a:solidFill>
              </a:rPr>
              <a:t>Australia New Zealand Food Standards Code (FSANZ)</a:t>
            </a:r>
            <a:br>
              <a:rPr lang="en-AU" u="sng" dirty="0">
                <a:solidFill>
                  <a:schemeClr val="accent2"/>
                </a:solidFill>
              </a:rPr>
            </a:br>
            <a:endParaRPr lang="en-AU" u="sng" dirty="0">
              <a:solidFill>
                <a:schemeClr val="accent2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u="sng" dirty="0">
                <a:solidFill>
                  <a:schemeClr val="accent2"/>
                </a:solidFill>
              </a:rPr>
              <a:t>Food Act 2003 (NSW)</a:t>
            </a:r>
            <a:br>
              <a:rPr lang="en-AU" u="sng" dirty="0">
                <a:solidFill>
                  <a:schemeClr val="accent2"/>
                </a:solidFill>
              </a:rPr>
            </a:br>
            <a:endParaRPr lang="en-AU" u="sng" dirty="0">
              <a:solidFill>
                <a:schemeClr val="accent2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u="sng" dirty="0">
                <a:solidFill>
                  <a:schemeClr val="accent2"/>
                </a:solidFill>
              </a:rPr>
              <a:t>Food Regulation 2015</a:t>
            </a:r>
            <a:br>
              <a:rPr lang="en-AU" u="sng" dirty="0">
                <a:solidFill>
                  <a:schemeClr val="accent2"/>
                </a:solidFill>
              </a:rPr>
            </a:br>
            <a:endParaRPr lang="en-AU" u="sng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394664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\\ryde.local\home\Paulal\citrix\desktop\burgers-sliders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5244" y="42546"/>
            <a:ext cx="9085945" cy="52645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158824" y="4285281"/>
            <a:ext cx="8229600" cy="994122"/>
          </a:xfrm>
        </p:spPr>
        <p:txBody>
          <a:bodyPr/>
          <a:lstStyle/>
          <a:p>
            <a:pPr algn="l"/>
            <a:r>
              <a:rPr lang="en-US" sz="3600" b="1" dirty="0">
                <a:solidFill>
                  <a:schemeClr val="bg1"/>
                </a:solidFill>
              </a:rPr>
              <a:t>Improving Inspection Compliance</a:t>
            </a:r>
            <a:r>
              <a:rPr lang="en-US" sz="3600" b="1" dirty="0"/>
              <a:t>. </a:t>
            </a:r>
            <a:endParaRPr lang="en-AU" sz="3600" b="1" dirty="0"/>
          </a:p>
        </p:txBody>
      </p:sp>
      <p:sp>
        <p:nvSpPr>
          <p:cNvPr id="2" name="TextBox 1"/>
          <p:cNvSpPr txBox="1"/>
          <p:nvPr/>
        </p:nvSpPr>
        <p:spPr>
          <a:xfrm>
            <a:off x="47027" y="5307067"/>
            <a:ext cx="834139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1600" dirty="0" smtClean="0"/>
              <a:t>For </a:t>
            </a:r>
            <a:r>
              <a:rPr lang="en-AU" sz="1600" dirty="0"/>
              <a:t>more information or advice, please contact </a:t>
            </a:r>
            <a:r>
              <a:rPr lang="en-AU" sz="1600" dirty="0" smtClean="0"/>
              <a:t>Council’s</a:t>
            </a:r>
            <a:r>
              <a:rPr lang="en-AU" sz="1600" dirty="0"/>
              <a:t> </a:t>
            </a:r>
            <a:r>
              <a:rPr lang="en-AU" sz="1600" dirty="0" smtClean="0"/>
              <a:t>Environmental </a:t>
            </a:r>
            <a:r>
              <a:rPr lang="en-AU" sz="1600" dirty="0"/>
              <a:t>Health Team on 9952 </a:t>
            </a:r>
            <a:r>
              <a:rPr lang="en-AU" sz="1600" dirty="0" smtClean="0"/>
              <a:t>8222 or </a:t>
            </a:r>
            <a:r>
              <a:rPr lang="en-AU" sz="1600" dirty="0"/>
              <a:t> </a:t>
            </a:r>
            <a:r>
              <a:rPr lang="en-AU" sz="1600" dirty="0" smtClean="0">
                <a:hlinkClick r:id="rId4"/>
              </a:rPr>
              <a:t>cityofryde@ryde.nsw.gov.au</a:t>
            </a:r>
            <a:r>
              <a:rPr lang="en-AU" sz="1600" dirty="0" smtClean="0"/>
              <a:t>. Or alternatively, visit our website on </a:t>
            </a:r>
            <a:endParaRPr lang="en-AU" sz="1600" dirty="0"/>
          </a:p>
        </p:txBody>
      </p:sp>
    </p:spTree>
    <p:extLst>
      <p:ext uri="{BB962C8B-B14F-4D97-AF65-F5344CB8AC3E}">
        <p14:creationId xmlns:p14="http://schemas.microsoft.com/office/powerpoint/2010/main" val="146870301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2"/>
          <p:cNvSpPr>
            <a:spLocks noGrp="1"/>
          </p:cNvSpPr>
          <p:nvPr>
            <p:ph type="title"/>
          </p:nvPr>
        </p:nvSpPr>
        <p:spPr>
          <a:xfrm>
            <a:off x="251520" y="332657"/>
            <a:ext cx="6192688" cy="576064"/>
          </a:xfrm>
        </p:spPr>
        <p:txBody>
          <a:bodyPr/>
          <a:lstStyle/>
          <a:p>
            <a:pPr algn="l"/>
            <a:r>
              <a:rPr lang="en-US" sz="2400" b="1" dirty="0">
                <a:solidFill>
                  <a:schemeClr val="tx1"/>
                </a:solidFill>
                <a:latin typeface="+mn-lt"/>
              </a:rPr>
              <a:t>FOOD BUSINESS OBLIGATIONS: </a:t>
            </a:r>
            <a:endParaRPr lang="en-AU" sz="2400" b="1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78544" y="980728"/>
            <a:ext cx="8557951" cy="53553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dirty="0"/>
              <a:t>Register with Council prior to commencing trade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AU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Ensure foods for sale is both “Safe and Suitable” for human consumption.</a:t>
            </a:r>
            <a:br>
              <a:rPr lang="en-US" dirty="0"/>
            </a:br>
            <a:r>
              <a:rPr lang="en-US" dirty="0"/>
              <a:t>Definitions from the Food Standards - </a:t>
            </a:r>
            <a:br>
              <a:rPr lang="en-US" dirty="0"/>
            </a:br>
            <a:r>
              <a:rPr lang="en-US" dirty="0"/>
              <a:t> </a:t>
            </a:r>
            <a:br>
              <a:rPr lang="en-US" dirty="0"/>
            </a:br>
            <a:r>
              <a:rPr lang="en-US" dirty="0"/>
              <a:t>Unsafe foods: </a:t>
            </a:r>
            <a:r>
              <a:rPr lang="en-AU" dirty="0"/>
              <a:t/>
            </a:r>
            <a:br>
              <a:rPr lang="en-AU" dirty="0"/>
            </a:br>
            <a:r>
              <a:rPr lang="en-AU" dirty="0"/>
              <a:t> 	food is unsafe if it would be likely to cause physical harm to a person 	who might later consume it</a:t>
            </a:r>
            <a:r>
              <a:rPr lang="en-US" dirty="0"/>
              <a:t/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r>
              <a:rPr lang="en-US" dirty="0"/>
              <a:t>Unsuitable foods:</a:t>
            </a:r>
            <a:br>
              <a:rPr lang="en-US" dirty="0"/>
            </a:br>
            <a:r>
              <a:rPr lang="en-US" dirty="0"/>
              <a:t> 	</a:t>
            </a:r>
            <a:r>
              <a:rPr lang="en-AU" dirty="0"/>
              <a:t>contains any damaged, deteriorated or perished substance that </a:t>
            </a:r>
            <a:br>
              <a:rPr lang="en-AU" dirty="0"/>
            </a:br>
            <a:r>
              <a:rPr lang="en-AU" dirty="0"/>
              <a:t> 	affects its reasonable intended use, or</a:t>
            </a:r>
            <a:br>
              <a:rPr lang="en-AU" dirty="0"/>
            </a:br>
            <a:r>
              <a:rPr lang="en-AU" dirty="0"/>
              <a:t/>
            </a:r>
            <a:br>
              <a:rPr lang="en-AU" dirty="0"/>
            </a:br>
            <a:r>
              <a:rPr lang="en-AU" dirty="0"/>
              <a:t> 	contains a biological or chemical agent, or other matter or substance, </a:t>
            </a:r>
            <a:br>
              <a:rPr lang="en-AU" dirty="0"/>
            </a:br>
            <a:r>
              <a:rPr lang="en-AU" dirty="0"/>
              <a:t> 	that is foreign to the nature of the </a:t>
            </a:r>
            <a:r>
              <a:rPr lang="en-AU" dirty="0" smtClean="0"/>
              <a:t>food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Prevent misleading conduct in connection with the sale of </a:t>
            </a:r>
            <a:r>
              <a:rPr lang="en-US" dirty="0" smtClean="0"/>
              <a:t>foods </a:t>
            </a: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AU" dirty="0"/>
          </a:p>
          <a:p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98697305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sz="2400" b="1" dirty="0"/>
              <a:t>How often does Council carry out inspections?</a:t>
            </a:r>
            <a:endParaRPr lang="en-AU" sz="2400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79512" y="1268760"/>
            <a:ext cx="4464496" cy="4392488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AU" sz="1800" dirty="0">
                <a:solidFill>
                  <a:schemeClr val="tx1"/>
                </a:solidFill>
              </a:rPr>
              <a:t>Council Environmental Health Officers carry out annual inspections of all retail food </a:t>
            </a:r>
            <a:r>
              <a:rPr lang="en-AU" sz="1800" dirty="0" smtClean="0">
                <a:solidFill>
                  <a:schemeClr val="tx1"/>
                </a:solidFill>
              </a:rPr>
              <a:t>premises</a:t>
            </a:r>
            <a:r>
              <a:rPr lang="en-AU" sz="1800" dirty="0">
                <a:solidFill>
                  <a:schemeClr val="tx1"/>
                </a:solidFill>
              </a:rPr>
              <a:t/>
            </a:r>
            <a:br>
              <a:rPr lang="en-AU" sz="1800" dirty="0">
                <a:solidFill>
                  <a:schemeClr val="tx1"/>
                </a:solidFill>
              </a:rPr>
            </a:br>
            <a:endParaRPr lang="en-AU" sz="1800" dirty="0">
              <a:solidFill>
                <a:schemeClr val="tx1"/>
              </a:solidFill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AU" sz="1800" dirty="0"/>
              <a:t>Re-inspections are carried out where significant breaches are </a:t>
            </a:r>
            <a:r>
              <a:rPr lang="en-AU" sz="1800" dirty="0" smtClean="0"/>
              <a:t>identified</a:t>
            </a:r>
            <a:r>
              <a:rPr lang="en-AU" sz="1800" dirty="0"/>
              <a:t/>
            </a:r>
            <a:br>
              <a:rPr lang="en-AU" sz="1800" dirty="0"/>
            </a:br>
            <a:endParaRPr lang="en-AU" sz="1800" dirty="0"/>
          </a:p>
          <a:p>
            <a:pPr>
              <a:buFont typeface="Arial" panose="020B0604020202020204" pitchFamily="34" charset="0"/>
              <a:buChar char="•"/>
            </a:pPr>
            <a:r>
              <a:rPr lang="en-AU" sz="1800" dirty="0">
                <a:solidFill>
                  <a:schemeClr val="tx1"/>
                </a:solidFill>
              </a:rPr>
              <a:t>Additional inspections are also carried out if </a:t>
            </a:r>
            <a:r>
              <a:rPr lang="en-AU" sz="1800" dirty="0"/>
              <a:t>customer raised concerns</a:t>
            </a:r>
            <a:r>
              <a:rPr lang="en-AU" sz="1800" dirty="0">
                <a:solidFill>
                  <a:schemeClr val="tx1"/>
                </a:solidFill>
              </a:rPr>
              <a:t> with Council</a:t>
            </a:r>
            <a:br>
              <a:rPr lang="en-AU" sz="1800" dirty="0">
                <a:solidFill>
                  <a:schemeClr val="tx1"/>
                </a:solidFill>
              </a:rPr>
            </a:br>
            <a:endParaRPr lang="en-AU" sz="1800" dirty="0">
              <a:solidFill>
                <a:schemeClr val="tx1"/>
              </a:solidFill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AU" sz="1800" dirty="0"/>
              <a:t>Inspections are conducted unannounced (without prior notice)</a:t>
            </a:r>
          </a:p>
          <a:p>
            <a:endParaRPr lang="en-AU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0012" y="2112282"/>
            <a:ext cx="4194467" cy="2396838"/>
          </a:xfrm>
        </p:spPr>
      </p:pic>
    </p:spTree>
    <p:extLst>
      <p:ext uri="{BB962C8B-B14F-4D97-AF65-F5344CB8AC3E}">
        <p14:creationId xmlns:p14="http://schemas.microsoft.com/office/powerpoint/2010/main" val="320213821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2"/>
          <p:cNvSpPr>
            <a:spLocks noGrp="1"/>
          </p:cNvSpPr>
          <p:nvPr>
            <p:ph type="title"/>
          </p:nvPr>
        </p:nvSpPr>
        <p:spPr>
          <a:xfrm>
            <a:off x="201049" y="260648"/>
            <a:ext cx="8229600" cy="850106"/>
          </a:xfrm>
        </p:spPr>
        <p:txBody>
          <a:bodyPr/>
          <a:lstStyle/>
          <a:p>
            <a:pPr algn="l"/>
            <a:r>
              <a:rPr lang="en-US" sz="2400" b="1" dirty="0">
                <a:solidFill>
                  <a:schemeClr val="tx1"/>
                </a:solidFill>
                <a:latin typeface="+mn-lt"/>
              </a:rPr>
              <a:t>INSPECTION OVERVIEW:</a:t>
            </a:r>
            <a:endParaRPr lang="en-AU" sz="2400" b="1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51519" y="904652"/>
            <a:ext cx="878497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dirty="0"/>
              <a:t>Assesses and monitor compliance with the Food Safety Standards and identify any non-compliances requiring action  </a:t>
            </a:r>
          </a:p>
        </p:txBody>
      </p:sp>
      <p:sp>
        <p:nvSpPr>
          <p:cNvPr id="6" name="Title 2"/>
          <p:cNvSpPr txBox="1">
            <a:spLocks/>
          </p:cNvSpPr>
          <p:nvPr/>
        </p:nvSpPr>
        <p:spPr bwMode="auto">
          <a:xfrm>
            <a:off x="220149" y="1642973"/>
            <a:ext cx="8229600" cy="6370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algn="l"/>
            <a:r>
              <a:rPr lang="en-US" sz="2400" b="1" kern="0" dirty="0">
                <a:solidFill>
                  <a:schemeClr val="tx1"/>
                </a:solidFill>
                <a:latin typeface="+mn-lt"/>
              </a:rPr>
              <a:t>AN OFFICER WILL CHECK:</a:t>
            </a:r>
            <a:endParaRPr lang="en-AU" sz="2400" b="1" kern="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01049" y="2371972"/>
            <a:ext cx="8942951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Food handlers have appropriate skills and knowledge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Food</a:t>
            </a:r>
            <a:r>
              <a:rPr lang="en-AU" dirty="0"/>
              <a:t> is being handled in a safe and suitable manner </a:t>
            </a:r>
            <a:br>
              <a:rPr lang="en-AU" dirty="0"/>
            </a:br>
            <a:endParaRPr lang="en-AU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dirty="0"/>
              <a:t>Whether food that is handled presents a food safety risk, having regard to further </a:t>
            </a:r>
            <a:br>
              <a:rPr lang="en-AU" dirty="0"/>
            </a:br>
            <a:r>
              <a:rPr lang="en-AU" dirty="0"/>
              <a:t>food handling or processing e.g. cooking</a:t>
            </a:r>
            <a:br>
              <a:rPr lang="en-AU" dirty="0"/>
            </a:br>
            <a:endParaRPr lang="en-AU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dirty="0"/>
              <a:t>Whether there is a foreseeable risk of foodborne illness as a consequence of </a:t>
            </a:r>
            <a:br>
              <a:rPr lang="en-AU" dirty="0"/>
            </a:br>
            <a:r>
              <a:rPr lang="en-AU" dirty="0"/>
              <a:t>food consumption</a:t>
            </a:r>
            <a:br>
              <a:rPr lang="en-AU" dirty="0"/>
            </a:br>
            <a:endParaRPr lang="en-AU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dirty="0"/>
              <a:t>Whether the design, construction or food equipment will likely contribute to unsafe foods being produced </a:t>
            </a:r>
          </a:p>
          <a:p>
            <a:r>
              <a:rPr lang="en-AU" dirty="0"/>
              <a:t/>
            </a:r>
            <a:br>
              <a:rPr lang="en-AU" dirty="0"/>
            </a:br>
            <a:r>
              <a:rPr lang="en-AU" dirty="0"/>
              <a:t> 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4208" y="1754758"/>
            <a:ext cx="1958022" cy="14093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501972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19256" cy="922114"/>
          </a:xfrm>
        </p:spPr>
        <p:txBody>
          <a:bodyPr/>
          <a:lstStyle/>
          <a:p>
            <a:pPr algn="l"/>
            <a:r>
              <a:rPr lang="en-US" sz="2800" b="1" dirty="0"/>
              <a:t>What will be assessed during your inspection?</a:t>
            </a:r>
            <a:endParaRPr lang="en-AU" sz="2800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67544" y="1340768"/>
            <a:ext cx="4038600" cy="4464496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AU" sz="1800" dirty="0">
                <a:solidFill>
                  <a:schemeClr val="tx1"/>
                </a:solidFill>
              </a:rPr>
              <a:t>Inspections are carried out using a standard checklist called the Food Premises Inspection Report (FPAR</a:t>
            </a:r>
            <a:r>
              <a:rPr lang="en-AU" sz="1800" dirty="0" smtClean="0">
                <a:solidFill>
                  <a:schemeClr val="tx1"/>
                </a:solidFill>
              </a:rPr>
              <a:t>)</a:t>
            </a:r>
            <a:r>
              <a:rPr lang="en-AU" sz="1800" dirty="0">
                <a:solidFill>
                  <a:schemeClr val="tx1"/>
                </a:solidFill>
              </a:rPr>
              <a:t/>
            </a:r>
            <a:br>
              <a:rPr lang="en-AU" sz="1800" dirty="0">
                <a:solidFill>
                  <a:schemeClr val="tx1"/>
                </a:solidFill>
              </a:rPr>
            </a:br>
            <a:endParaRPr lang="en-AU" sz="1800" dirty="0">
              <a:solidFill>
                <a:schemeClr val="tx1"/>
              </a:solidFill>
            </a:endParaRPr>
          </a:p>
          <a:p>
            <a:pPr lvl="0"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rgbClr val="000000"/>
                </a:solidFill>
              </a:rPr>
              <a:t>The FPAR features a points system to determine a hygiene and food safety </a:t>
            </a:r>
            <a:r>
              <a:rPr lang="en-US" sz="1800" dirty="0" smtClean="0">
                <a:solidFill>
                  <a:srgbClr val="000000"/>
                </a:solidFill>
              </a:rPr>
              <a:t>score</a:t>
            </a:r>
            <a:r>
              <a:rPr lang="en-US" sz="1800" dirty="0">
                <a:solidFill>
                  <a:srgbClr val="000000"/>
                </a:solidFill>
              </a:rPr>
              <a:t/>
            </a:r>
            <a:br>
              <a:rPr lang="en-US" sz="1800" dirty="0">
                <a:solidFill>
                  <a:srgbClr val="000000"/>
                </a:solidFill>
              </a:rPr>
            </a:br>
            <a:endParaRPr lang="en-US" sz="1800" dirty="0">
              <a:solidFill>
                <a:srgbClr val="000000"/>
              </a:solidFill>
            </a:endParaRPr>
          </a:p>
          <a:p>
            <a:pPr lvl="0"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rgbClr val="000000"/>
                </a:solidFill>
              </a:rPr>
              <a:t>A food safety failure will occur if the business scores more than 15 points or any critical  (8 point) items are identified</a:t>
            </a:r>
          </a:p>
          <a:p>
            <a:pPr marL="0" lvl="0" indent="0">
              <a:buNone/>
            </a:pPr>
            <a:endParaRPr lang="en-US" sz="800" dirty="0">
              <a:solidFill>
                <a:srgbClr val="000000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57958" y="980728"/>
            <a:ext cx="3556694" cy="48965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5504506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sz="2400" b="1" dirty="0"/>
              <a:t>What if you fail your inspection?</a:t>
            </a:r>
            <a:endParaRPr lang="en-AU" sz="2400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67544" y="1268760"/>
            <a:ext cx="8064896" cy="1656184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AU" sz="1800" dirty="0"/>
              <a:t>An Improvement notice will be issued. A fee of $330 </a:t>
            </a:r>
            <a:r>
              <a:rPr lang="en-AU" sz="1800" dirty="0" smtClean="0"/>
              <a:t>applies</a:t>
            </a:r>
            <a:endParaRPr lang="en-AU" sz="1800" dirty="0"/>
          </a:p>
          <a:p>
            <a:pPr>
              <a:buFont typeface="Arial" panose="020B0604020202020204" pitchFamily="34" charset="0"/>
              <a:buChar char="•"/>
            </a:pPr>
            <a:endParaRPr lang="en-AU" sz="1800" dirty="0"/>
          </a:p>
          <a:p>
            <a:pPr>
              <a:buFont typeface="Arial" panose="020B0604020202020204" pitchFamily="34" charset="0"/>
              <a:buChar char="•"/>
            </a:pPr>
            <a:r>
              <a:rPr lang="en-AU" sz="1800" dirty="0"/>
              <a:t>For serious or continuing problems the following enforcement options may be used: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AU" sz="1800" dirty="0"/>
              <a:t>Penalty notices, Prohibition orders, Prosecution</a:t>
            </a:r>
          </a:p>
          <a:p>
            <a:pPr marL="0" indent="0">
              <a:buNone/>
            </a:pPr>
            <a:endParaRPr lang="en-AU" sz="2000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7544" y="3284984"/>
            <a:ext cx="8229600" cy="1728986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AU" sz="1800" dirty="0"/>
              <a:t>Penalties for food safety breaches include fines of up to $110,000 in the case of an individual, or $550,000 in the case of a corporation. There is also provision for offenders to be imprisoned for up to 2 years for very serious </a:t>
            </a:r>
            <a:r>
              <a:rPr lang="en-AU" sz="1800" dirty="0" smtClean="0"/>
              <a:t>offences</a:t>
            </a:r>
            <a:r>
              <a:rPr lang="en-AU" sz="1800" dirty="0"/>
              <a:t/>
            </a:r>
            <a:br>
              <a:rPr lang="en-AU" sz="1800" dirty="0"/>
            </a:br>
            <a:endParaRPr lang="en-AU" sz="1800" dirty="0"/>
          </a:p>
          <a:p>
            <a:pPr>
              <a:buFont typeface="Arial" panose="020B0604020202020204" pitchFamily="34" charset="0"/>
              <a:buChar char="•"/>
            </a:pPr>
            <a:r>
              <a:rPr lang="en-AU" sz="1800" dirty="0"/>
              <a:t>Anyone who is served with a penalty notice or prosecuted will also be named on the Food Authority’s ‘Name and Shame’ </a:t>
            </a:r>
            <a:r>
              <a:rPr lang="en-AU" sz="1800" dirty="0" smtClean="0"/>
              <a:t>Register</a:t>
            </a:r>
            <a:endParaRPr lang="en-AU" sz="1800" dirty="0"/>
          </a:p>
        </p:txBody>
      </p:sp>
    </p:spTree>
    <p:extLst>
      <p:ext uri="{BB962C8B-B14F-4D97-AF65-F5344CB8AC3E}">
        <p14:creationId xmlns:p14="http://schemas.microsoft.com/office/powerpoint/2010/main" val="395081751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139136" cy="634082"/>
          </a:xfrm>
        </p:spPr>
        <p:txBody>
          <a:bodyPr/>
          <a:lstStyle/>
          <a:p>
            <a:pPr algn="l"/>
            <a:r>
              <a:rPr lang="en-AU" sz="2400" b="1" dirty="0">
                <a:solidFill>
                  <a:srgbClr val="000000"/>
                </a:solidFill>
              </a:rPr>
              <a:t>TEMPERATURE - Food Safety Controls:</a:t>
            </a:r>
            <a:endParaRPr lang="en-AU" sz="24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848" y="803323"/>
            <a:ext cx="2545486" cy="49613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217" y="1124744"/>
            <a:ext cx="2179879" cy="17281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2160" y="3284015"/>
            <a:ext cx="2261402" cy="20882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2160" y="1135697"/>
            <a:ext cx="2240814" cy="1877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217" y="3169983"/>
            <a:ext cx="2300238" cy="21059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6212946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9981" y="269776"/>
            <a:ext cx="8229600" cy="1143000"/>
          </a:xfrm>
        </p:spPr>
        <p:txBody>
          <a:bodyPr/>
          <a:lstStyle/>
          <a:p>
            <a:pPr lvl="1" algn="l"/>
            <a:r>
              <a:rPr lang="en-AU" sz="2400" b="1" dirty="0">
                <a:solidFill>
                  <a:srgbClr val="000000"/>
                </a:solidFill>
              </a:rPr>
              <a:t>FOOD STORAGE - Food Safety Controls:</a:t>
            </a:r>
            <a:endParaRPr lang="en-AU" sz="24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9981" y="1412776"/>
            <a:ext cx="4508043" cy="3384376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4788024" y="1112681"/>
            <a:ext cx="4075995" cy="53553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Foods are covered and protected </a:t>
            </a:r>
            <a:br>
              <a:rPr lang="en-US" dirty="0"/>
            </a:br>
            <a:r>
              <a:rPr lang="en-US" dirty="0"/>
              <a:t>from contamination risk during storage </a:t>
            </a:r>
            <a:br>
              <a:rPr lang="en-US" dirty="0"/>
            </a:b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Store raw foods such as raw meat and seafood on the bottom </a:t>
            </a:r>
            <a:br>
              <a:rPr lang="en-US" dirty="0"/>
            </a:br>
            <a:r>
              <a:rPr lang="en-US" dirty="0"/>
              <a:t>shelf and ready-to eat food above raw </a:t>
            </a:r>
            <a:r>
              <a:rPr lang="en-US" dirty="0" smtClean="0"/>
              <a:t>foods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Do not store food directly on floor.</a:t>
            </a:r>
          </a:p>
          <a:p>
            <a:r>
              <a:rPr lang="en-US" dirty="0"/>
              <a:t>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Do not overstock cool room   </a:t>
            </a:r>
            <a:br>
              <a:rPr lang="en-US" dirty="0"/>
            </a:b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Do not try to cool large volumes of </a:t>
            </a:r>
            <a:br>
              <a:rPr lang="en-US" dirty="0"/>
            </a:br>
            <a:r>
              <a:rPr lang="en-US" dirty="0"/>
              <a:t>food all at once. Portion foods into </a:t>
            </a:r>
            <a:br>
              <a:rPr lang="en-US" dirty="0"/>
            </a:br>
            <a:r>
              <a:rPr lang="en-US" dirty="0"/>
              <a:t>smaller volumes for rapid </a:t>
            </a:r>
            <a:r>
              <a:rPr lang="en-US" dirty="0" smtClean="0"/>
              <a:t>cooling </a:t>
            </a: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71552075"/>
      </p:ext>
    </p:extLst>
  </p:cSld>
  <p:clrMapOvr>
    <a:masterClrMapping/>
  </p:clrMapOvr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5481</TotalTime>
  <Words>470</Words>
  <Application>Microsoft Office PowerPoint</Application>
  <PresentationFormat>On-screen Show (4:3)</PresentationFormat>
  <Paragraphs>133</Paragraphs>
  <Slides>20</Slides>
  <Notes>18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1" baseType="lpstr">
      <vt:lpstr>Default Design</vt:lpstr>
      <vt:lpstr>LOCAL GOVERNMENT  &amp; FOOD SAFETY </vt:lpstr>
      <vt:lpstr>LEGISLATION: </vt:lpstr>
      <vt:lpstr>FOOD BUSINESS OBLIGATIONS: </vt:lpstr>
      <vt:lpstr>How often does Council carry out inspections?</vt:lpstr>
      <vt:lpstr>INSPECTION OVERVIEW:</vt:lpstr>
      <vt:lpstr>What will be assessed during your inspection?</vt:lpstr>
      <vt:lpstr>What if you fail your inspection?</vt:lpstr>
      <vt:lpstr>TEMPERATURE - Food Safety Controls:</vt:lpstr>
      <vt:lpstr>FOOD STORAGE - Food Safety Controls:</vt:lpstr>
      <vt:lpstr>FOOD HANDLING – Protection from contamination:</vt:lpstr>
      <vt:lpstr>PowerPoint Presentation</vt:lpstr>
      <vt:lpstr>PowerPoint Presentation</vt:lpstr>
      <vt:lpstr>CLEAING &amp; SANITISING – Food Safety Control. </vt:lpstr>
      <vt:lpstr>PowerPoint Presentation</vt:lpstr>
      <vt:lpstr>PowerPoint Presentation</vt:lpstr>
      <vt:lpstr>SPECIALISED FOODS – Raw Egg products: </vt:lpstr>
      <vt:lpstr>SPECIALISED FOODS – Sushi:</vt:lpstr>
      <vt:lpstr>SPECIALISED FOODS - Traditional BBQ products:</vt:lpstr>
      <vt:lpstr>FOOD LABELLING:</vt:lpstr>
      <vt:lpstr>Improving Inspection Compliance. </vt:lpstr>
    </vt:vector>
  </TitlesOfParts>
  <Company>City of Ryde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City of Ryde</dc:creator>
  <cp:lastModifiedBy>Ryan Moore</cp:lastModifiedBy>
  <cp:revision>383</cp:revision>
  <cp:lastPrinted>2019-09-18T07:00:15Z</cp:lastPrinted>
  <dcterms:created xsi:type="dcterms:W3CDTF">2011-09-01T06:38:26Z</dcterms:created>
  <dcterms:modified xsi:type="dcterms:W3CDTF">2020-06-02T06:03:44Z</dcterms:modified>
</cp:coreProperties>
</file>